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66" r:id="rId7"/>
    <p:sldId id="267" r:id="rId8"/>
    <p:sldId id="269" r:id="rId9"/>
    <p:sldId id="261" r:id="rId10"/>
    <p:sldId id="262" r:id="rId11"/>
    <p:sldId id="263" r:id="rId12"/>
    <p:sldId id="264" r:id="rId13"/>
    <p:sldId id="259" r:id="rId14"/>
    <p:sldId id="271" r:id="rId15"/>
    <p:sldId id="272" r:id="rId16"/>
    <p:sldId id="273" r:id="rId17"/>
    <p:sldId id="274" r:id="rId18"/>
    <p:sldId id="275" r:id="rId19"/>
    <p:sldId id="277" r:id="rId20"/>
    <p:sldId id="276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FE9E-8007-46EB-9751-5E5B795B2563}" type="datetimeFigureOut">
              <a:rPr lang="sl-SI" smtClean="0"/>
              <a:t>26. 10. 2023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A53-F4D5-48E4-863A-F612C16D0C7A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5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FE9E-8007-46EB-9751-5E5B795B2563}" type="datetimeFigureOut">
              <a:rPr lang="sl-SI" smtClean="0"/>
              <a:t>26. 10. 2023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A53-F4D5-48E4-863A-F612C16D0C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859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FE9E-8007-46EB-9751-5E5B795B2563}" type="datetimeFigureOut">
              <a:rPr lang="sl-SI" smtClean="0"/>
              <a:t>26. 10. 2023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A53-F4D5-48E4-863A-F612C16D0C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4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FE9E-8007-46EB-9751-5E5B795B2563}" type="datetimeFigureOut">
              <a:rPr lang="sl-SI" smtClean="0"/>
              <a:t>26. 10. 2023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A53-F4D5-48E4-863A-F612C16D0C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047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FE9E-8007-46EB-9751-5E5B795B2563}" type="datetimeFigureOut">
              <a:rPr lang="sl-SI" smtClean="0"/>
              <a:t>26. 10. 2023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A53-F4D5-48E4-863A-F612C16D0C7A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17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FE9E-8007-46EB-9751-5E5B795B2563}" type="datetimeFigureOut">
              <a:rPr lang="sl-SI" smtClean="0"/>
              <a:t>26. 10. 2023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A53-F4D5-48E4-863A-F612C16D0C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64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FE9E-8007-46EB-9751-5E5B795B2563}" type="datetimeFigureOut">
              <a:rPr lang="sl-SI" smtClean="0"/>
              <a:t>26. 10. 2023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A53-F4D5-48E4-863A-F612C16D0C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924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FE9E-8007-46EB-9751-5E5B795B2563}" type="datetimeFigureOut">
              <a:rPr lang="sl-SI" smtClean="0"/>
              <a:t>26. 10. 2023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A53-F4D5-48E4-863A-F612C16D0C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06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FE9E-8007-46EB-9751-5E5B795B2563}" type="datetimeFigureOut">
              <a:rPr lang="sl-SI" smtClean="0"/>
              <a:t>26. 10. 2023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A53-F4D5-48E4-863A-F612C16D0C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049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0F5FE9E-8007-46EB-9751-5E5B795B2563}" type="datetimeFigureOut">
              <a:rPr lang="sl-SI" smtClean="0"/>
              <a:t>26. 10. 2023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EE2A53-F4D5-48E4-863A-F612C16D0C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36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FE9E-8007-46EB-9751-5E5B795B2563}" type="datetimeFigureOut">
              <a:rPr lang="sl-SI" smtClean="0"/>
              <a:t>26. 10. 2023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2A53-F4D5-48E4-863A-F612C16D0C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769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F5FE9E-8007-46EB-9751-5E5B795B2563}" type="datetimeFigureOut">
              <a:rPr lang="sl-SI" smtClean="0"/>
              <a:t>26. 10. 2023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EE2A53-F4D5-48E4-863A-F612C16D0C7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8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Zc7aLyhZ94c&amp;t=5s&amp;ab_channel=NatalijaVu%C4%8DkoIl%C4%8Denk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3038404169734390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906958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DAN REFORMACIJE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97033" y="3665910"/>
            <a:ext cx="10058400" cy="1723507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accent1"/>
                </a:solidFill>
              </a:rPr>
              <a:t>                    31. OKTOBER</a:t>
            </a:r>
          </a:p>
          <a:p>
            <a:endParaRPr lang="sl-SI" b="1" dirty="0">
              <a:solidFill>
                <a:schemeClr val="accent1"/>
              </a:solidFill>
            </a:endParaRPr>
          </a:p>
          <a:p>
            <a:r>
              <a:rPr lang="sl-SI" sz="1200" b="1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sl-SI" sz="1200" b="1" dirty="0" smtClean="0">
                <a:solidFill>
                  <a:schemeClr val="accent1"/>
                </a:solidFill>
                <a:hlinkClick r:id="rId2"/>
              </a:rPr>
              <a:t>www.youtube.com/watch?v=Zc7aLyhZ94c&amp;t=5s&amp;ab_channel=NatalijaVu%C4%8DkoIl%C4%8Denko</a:t>
            </a:r>
            <a:endParaRPr lang="sl-SI" sz="1200" b="1" dirty="0" smtClean="0">
              <a:solidFill>
                <a:schemeClr val="accent1"/>
              </a:solidFill>
            </a:endParaRPr>
          </a:p>
          <a:p>
            <a:endParaRPr lang="sl-SI" b="1" dirty="0">
              <a:solidFill>
                <a:schemeClr val="accent1"/>
              </a:solidFill>
            </a:endParaRPr>
          </a:p>
        </p:txBody>
      </p:sp>
      <p:pic>
        <p:nvPicPr>
          <p:cNvPr id="1030" name="Picture 6" descr="Besplatna slika: biblioteka, mudrosti, znanja, knjige, knjiga,  književnosti, Sveučiliš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63" y="256314"/>
            <a:ext cx="3150524" cy="21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000" dirty="0" smtClean="0"/>
              <a:t>KATEKIZEM</a:t>
            </a:r>
            <a:endParaRPr lang="sl-SI" sz="500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 smtClean="0"/>
              <a:t>1550</a:t>
            </a:r>
            <a:endParaRPr lang="sl-SI" sz="4400" dirty="0"/>
          </a:p>
        </p:txBody>
      </p:sp>
      <p:pic>
        <p:nvPicPr>
          <p:cNvPr id="7172" name="Picture 4" descr="Dan Primoža Trubarja: slovenski državni praznik, za katerega marsikdo sploh  ne ve - Slovene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4" y="855154"/>
            <a:ext cx="7061527" cy="54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9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000" b="1" dirty="0" smtClean="0"/>
              <a:t>ABECEDNIK</a:t>
            </a:r>
            <a:endParaRPr lang="sl-SI" sz="5000" b="1" dirty="0"/>
          </a:p>
        </p:txBody>
      </p:sp>
      <p:sp>
        <p:nvSpPr>
          <p:cNvPr id="12" name="AutoShape 16" descr="DRUŽBA"/>
          <p:cNvSpPr>
            <a:spLocks noGrp="1" noChangeAspect="1" noChangeArrowheads="1"/>
          </p:cNvSpPr>
          <p:nvPr>
            <p:ph type="body"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214" name="Picture 22" descr="Predavanje o življenju in delu Primoža Trubarja | Lokalno.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96" y="594359"/>
            <a:ext cx="7455088" cy="55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6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PRVA TISKANA SLOVENSKA KNJIGA</a:t>
            </a:r>
            <a:endParaRPr lang="sl-SI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Picture 6" descr="Johannes Gutenberg - Wikipedija, prosta encikloped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9" y="726392"/>
            <a:ext cx="6920856" cy="50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6468663" y="5982038"/>
            <a:ext cx="3401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 smtClean="0">
                <a:solidFill>
                  <a:schemeClr val="accent2"/>
                </a:solidFill>
              </a:rPr>
              <a:t>TISKARSKI STROJ</a:t>
            </a:r>
            <a:endParaRPr lang="sl-SI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1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Primož Trubar - VSEM SLOVENCEM milost, mir, usmiljenje in pravo spoznanje  Božje po Jezusu Kristusu prosim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6" name="Picture 10" descr="Božji klic vsem Slovencem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50542"/>
            <a:ext cx="5559375" cy="312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aven puščični povezovalnik 3"/>
          <p:cNvCxnSpPr/>
          <p:nvPr/>
        </p:nvCxnSpPr>
        <p:spPr>
          <a:xfrm flipH="1" flipV="1">
            <a:off x="5742615" y="1967902"/>
            <a:ext cx="2744160" cy="10462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otnik 4"/>
          <p:cNvSpPr/>
          <p:nvPr/>
        </p:nvSpPr>
        <p:spPr>
          <a:xfrm>
            <a:off x="6600344" y="3014116"/>
            <a:ext cx="50635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 smtClean="0">
                <a:solidFill>
                  <a:schemeClr val="accent2"/>
                </a:solidFill>
              </a:rPr>
              <a:t>VSEM SLOVENCOM GNADO, </a:t>
            </a:r>
          </a:p>
          <a:p>
            <a:pPr algn="ctr"/>
            <a:r>
              <a:rPr lang="sl-SI" sz="3200" b="1" dirty="0" smtClean="0">
                <a:solidFill>
                  <a:schemeClr val="accent2"/>
                </a:solidFill>
              </a:rPr>
              <a:t>MIR,MILOST…</a:t>
            </a:r>
            <a:endParaRPr lang="sl-SI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4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4261" y="1727476"/>
            <a:ext cx="10058400" cy="1971688"/>
          </a:xfrm>
        </p:spPr>
        <p:txBody>
          <a:bodyPr>
            <a:noAutofit/>
          </a:bodyPr>
          <a:lstStyle/>
          <a:p>
            <a:pPr algn="ctr"/>
            <a:r>
              <a:rPr lang="sl-SI" sz="6000" b="1" dirty="0" smtClean="0">
                <a:solidFill>
                  <a:schemeClr val="accent2"/>
                </a:solidFill>
              </a:rPr>
              <a:t>31. OKTOBER – </a:t>
            </a:r>
            <a:br>
              <a:rPr lang="sl-SI" sz="6000" b="1" dirty="0" smtClean="0">
                <a:solidFill>
                  <a:schemeClr val="accent2"/>
                </a:solidFill>
              </a:rPr>
            </a:br>
            <a:r>
              <a:rPr lang="sl-SI" sz="6000" b="1" dirty="0" smtClean="0">
                <a:solidFill>
                  <a:schemeClr val="accent2"/>
                </a:solidFill>
              </a:rPr>
              <a:t>DAN REFORMACIJE</a:t>
            </a:r>
            <a:endParaRPr lang="sl-SI" sz="6000" b="1" dirty="0">
              <a:solidFill>
                <a:schemeClr val="accent2"/>
              </a:solidFill>
            </a:endParaRPr>
          </a:p>
        </p:txBody>
      </p:sp>
      <p:pic>
        <p:nvPicPr>
          <p:cNvPr id="3" name="Picture 6" descr="Besplatna slika: biblioteka, mudrosti, znanja, knjige, knjiga,  književnosti, Sveučiliš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137" y="3844641"/>
            <a:ext cx="3150524" cy="21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n reformacije - čas za tehten premislek - RTV S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297684"/>
            <a:ext cx="2656898" cy="354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 smtClean="0"/>
              <a:t>FILM O PRIMOŽU TRUBARJU</a:t>
            </a:r>
            <a:endParaRPr lang="sl-SI" sz="4000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52" name="Picture 8" descr="Ob snemanju TV filma in nadaljevanke Primož Trubar pri Vodnem stolpu v Celj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8" y="311326"/>
            <a:ext cx="6492875" cy="482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4819972" y="5655025"/>
            <a:ext cx="5705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https://www.facebook.com/watch/?</a:t>
            </a:r>
            <a:r>
              <a:rPr lang="sl-SI" dirty="0" smtClean="0">
                <a:hlinkClick r:id="rId3"/>
              </a:rPr>
              <a:t>v=3038404169734390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8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40123" y="5170116"/>
            <a:ext cx="127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chemeClr val="accent2"/>
                </a:solidFill>
              </a:rPr>
              <a:t>SPOMENIK </a:t>
            </a:r>
          </a:p>
          <a:p>
            <a:r>
              <a:rPr lang="sl-SI" b="1" dirty="0" smtClean="0">
                <a:solidFill>
                  <a:schemeClr val="accent2"/>
                </a:solidFill>
              </a:rPr>
              <a:t>NA RAŠICI</a:t>
            </a: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048488" y="3003904"/>
            <a:ext cx="12394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chemeClr val="accent2"/>
                </a:solidFill>
              </a:rPr>
              <a:t>KNJIŽNICA </a:t>
            </a:r>
          </a:p>
          <a:p>
            <a:r>
              <a:rPr lang="sl-SI" b="1" dirty="0" smtClean="0">
                <a:solidFill>
                  <a:schemeClr val="accent2"/>
                </a:solidFill>
              </a:rPr>
              <a:t>PRIMOŽA</a:t>
            </a:r>
          </a:p>
          <a:p>
            <a:r>
              <a:rPr lang="sl-SI" b="1" dirty="0" smtClean="0">
                <a:solidFill>
                  <a:schemeClr val="accent2"/>
                </a:solidFill>
              </a:rPr>
              <a:t>TRUBARJA</a:t>
            </a: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7688912" y="2551219"/>
            <a:ext cx="2156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chemeClr val="accent2"/>
                </a:solidFill>
              </a:rPr>
              <a:t>  OSNOVNA ŠOLA</a:t>
            </a:r>
          </a:p>
          <a:p>
            <a:pPr algn="ctr"/>
            <a:r>
              <a:rPr lang="sl-SI" b="1" dirty="0" smtClean="0">
                <a:solidFill>
                  <a:schemeClr val="accent2"/>
                </a:solidFill>
              </a:rPr>
              <a:t>PRIMOŽA TRUBARJA</a:t>
            </a: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4343091" y="5493281"/>
            <a:ext cx="256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chemeClr val="accent2"/>
                </a:solidFill>
              </a:rPr>
              <a:t>TRUBARJEVA ULICA PTUJ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7327068" y="5481705"/>
            <a:ext cx="4339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chemeClr val="accent2"/>
                </a:solidFill>
              </a:rPr>
              <a:t>PRIZNANJE ZA VAROVANJE IN OHRANJANJE</a:t>
            </a:r>
          </a:p>
          <a:p>
            <a:r>
              <a:rPr lang="sl-SI" b="1" dirty="0" smtClean="0">
                <a:solidFill>
                  <a:schemeClr val="accent2"/>
                </a:solidFill>
              </a:rPr>
              <a:t>NACIONALNE PISNE KULTURNE DEDIŠČINE</a:t>
            </a:r>
            <a:endParaRPr lang="sl-SI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Trubarjev kip razglašen za kulturni spomenik državnega pomena - RTV 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6" y="2040215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pomin na velikana iz nigdirdoma - De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83" y="502372"/>
            <a:ext cx="2965016" cy="23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OŠ Primoža Trubarja Velike Lašče – Stran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02" y="748173"/>
            <a:ext cx="3717172" cy="17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TRUBARJEVA ULICA 13 2250 PTUJ - iskanje na zemljevidu najdi.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41" y="3427602"/>
            <a:ext cx="1916397" cy="19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Narodna in univerzitetna knjižnica - 𝐓𝐑𝐔𝐁𝐀𝐑𝐉𝐄𝐕𝐎 𝐏𝐑𝐈𝐙𝐍𝐀𝐍𝐉𝐄  𝟐𝟎𝟐𝟏 V NUK od leta 2008 podeljujemo 𝐓𝐫𝐮𝐛𝐚𝐫𝐣𝐞𝐯𝐚  𝐩𝐫𝐢𝐳𝐧𝐚𝐧𝐣𝐚 𝐳𝐚 𝐩𝐨𝐦𝐞𝐦𝐛𝐧𝐞 𝐩𝐫𝐢𝐬𝐩𝐞𝐯𝐤𝐞 𝐤 𝐨𝐡𝐫𝐚𝐧𝐣𝐚𝐧𝐣𝐮  𝐧𝐚𝐜𝐢𝐨𝐧𝐚𝐥𝐧𝐞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206" name="Picture 14" descr="Opis slike ni na voljo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9" y="3668625"/>
            <a:ext cx="2095121" cy="16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9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3572486" y="611970"/>
            <a:ext cx="4928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smtClean="0">
                <a:solidFill>
                  <a:schemeClr val="accent2"/>
                </a:solidFill>
              </a:rPr>
              <a:t>SLOVENSKI PESNIKI IN PISATELJI</a:t>
            </a:r>
            <a:endParaRPr lang="sl-SI" sz="2800" dirty="0">
              <a:solidFill>
                <a:schemeClr val="accent2"/>
              </a:solidFill>
            </a:endParaRPr>
          </a:p>
        </p:txBody>
      </p:sp>
      <p:cxnSp>
        <p:nvCxnSpPr>
          <p:cNvPr id="4" name="Raven puščični povezovalnik 3"/>
          <p:cNvCxnSpPr/>
          <p:nvPr/>
        </p:nvCxnSpPr>
        <p:spPr>
          <a:xfrm flipH="1">
            <a:off x="1695802" y="1225522"/>
            <a:ext cx="1745673" cy="65060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/>
          <p:cNvCxnSpPr/>
          <p:nvPr/>
        </p:nvCxnSpPr>
        <p:spPr>
          <a:xfrm>
            <a:off x="6941127" y="1189454"/>
            <a:ext cx="1022208" cy="81945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otnik 10"/>
          <p:cNvSpPr/>
          <p:nvPr/>
        </p:nvSpPr>
        <p:spPr>
          <a:xfrm>
            <a:off x="7244080" y="2095904"/>
            <a:ext cx="2075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smtClean="0">
                <a:solidFill>
                  <a:schemeClr val="accent2"/>
                </a:solidFill>
              </a:rPr>
              <a:t>RESNIČNOST</a:t>
            </a:r>
            <a:endParaRPr lang="sl-SI" sz="2800" dirty="0">
              <a:solidFill>
                <a:schemeClr val="accent2"/>
              </a:solidFill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195776" y="2008909"/>
            <a:ext cx="3000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smtClean="0">
                <a:solidFill>
                  <a:schemeClr val="accent2"/>
                </a:solidFill>
              </a:rPr>
              <a:t>DOMIŠLJIJSKI SVET</a:t>
            </a:r>
            <a:endParaRPr lang="sl-SI" sz="2800" dirty="0">
              <a:solidFill>
                <a:schemeClr val="accent2"/>
              </a:solidFill>
            </a:endParaRPr>
          </a:p>
        </p:txBody>
      </p:sp>
      <p:pic>
        <p:nvPicPr>
          <p:cNvPr id="9220" name="Picture 4" descr="Ljudsko izročilo in domišlj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2" y="2664909"/>
            <a:ext cx="3582865" cy="335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oliko ljudi danes vidi mrliča? In koliko se jih resnično zaveda, da bomo  umrli tudi mi? #video - siol.n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7"/>
          <a:stretch/>
        </p:blipFill>
        <p:spPr bwMode="auto">
          <a:xfrm>
            <a:off x="10106899" y="4464235"/>
            <a:ext cx="1848267" cy="17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ovezovalnik 4"/>
          <p:cNvCxnSpPr/>
          <p:nvPr/>
        </p:nvCxnSpPr>
        <p:spPr>
          <a:xfrm>
            <a:off x="4585178" y="1280923"/>
            <a:ext cx="60859" cy="48084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Bratovščina sinjega galeba; rud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5336"/>
          <a:stretch/>
        </p:blipFill>
        <p:spPr bwMode="auto">
          <a:xfrm>
            <a:off x="5036993" y="1621485"/>
            <a:ext cx="1662546" cy="23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ibrarika: Lukec in njegov škorec ; Pestr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86" y="3345690"/>
            <a:ext cx="1844098" cy="25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ekec in Bedanec | Josip Vandot | Mladinska knjig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48" y="1369338"/>
            <a:ext cx="2278784" cy="28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85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0945" y="1074738"/>
            <a:ext cx="3657599" cy="2286000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DESA MUCK:</a:t>
            </a:r>
            <a:br>
              <a:rPr lang="sl-SI" sz="4000" b="1" dirty="0" smtClean="0"/>
            </a:br>
            <a:r>
              <a:rPr lang="sl-SI" sz="4000" b="1" dirty="0" smtClean="0"/>
              <a:t/>
            </a:r>
            <a:br>
              <a:rPr lang="sl-SI" sz="4000" b="1" dirty="0" smtClean="0"/>
            </a:br>
            <a:r>
              <a:rPr lang="sl-SI" sz="4000" b="1" dirty="0" smtClean="0"/>
              <a:t>ANICA IN ZAJČEK</a:t>
            </a:r>
            <a:endParaRPr lang="sl-SI" sz="4000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457200" y="4156364"/>
            <a:ext cx="3200400" cy="214884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 descr="Anica in zajček - Antikvariatantiqua.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65" y="118138"/>
            <a:ext cx="4640708" cy="648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9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513585" y="646175"/>
            <a:ext cx="8103943" cy="19716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6000" b="1" dirty="0" smtClean="0">
                <a:solidFill>
                  <a:schemeClr val="accent2"/>
                </a:solidFill>
              </a:rPr>
              <a:t>1. NOVEMBER –</a:t>
            </a:r>
          </a:p>
          <a:p>
            <a:r>
              <a:rPr lang="sl-SI" sz="6000" b="1" dirty="0" smtClean="0">
                <a:solidFill>
                  <a:schemeClr val="accent2"/>
                </a:solidFill>
              </a:rPr>
              <a:t>DAN SPOMINA NA MRTVE</a:t>
            </a:r>
            <a:endParaRPr lang="sl-SI" sz="60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Žalna slovesnost v spomin na Franca Setnikarja | Občina Dobrova-Polhov  Gradec | MojaObčina.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/>
          <a:stretch/>
        </p:blipFill>
        <p:spPr bwMode="auto">
          <a:xfrm>
            <a:off x="3040877" y="2970031"/>
            <a:ext cx="4768734" cy="257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ižgite« naravi prijazno svečo | Dnev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35" y="3486775"/>
            <a:ext cx="3949526" cy="26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kološka lesena sveča križ K1 - WoodStory - Unikatni leseni izdel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r="13931"/>
          <a:stretch/>
        </p:blipFill>
        <p:spPr bwMode="auto">
          <a:xfrm>
            <a:off x="319621" y="2617863"/>
            <a:ext cx="2495232" cy="349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pirnate sveče EKOVITA - Sveče Šešk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91" y="1245287"/>
            <a:ext cx="3258094" cy="183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1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3965" y="594359"/>
            <a:ext cx="3629890" cy="1511532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PRIMOŽ TRUBAR</a:t>
            </a:r>
            <a:endParaRPr lang="sl-SI" sz="4000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000" dirty="0" smtClean="0"/>
              <a:t>ROJSTVO: </a:t>
            </a:r>
          </a:p>
          <a:p>
            <a:pPr algn="ctr"/>
            <a:r>
              <a:rPr lang="sl-SI" sz="3000" dirty="0" smtClean="0"/>
              <a:t>8. JUNIJ 1508</a:t>
            </a:r>
            <a:endParaRPr lang="sl-SI" sz="3000" dirty="0"/>
          </a:p>
        </p:txBody>
      </p:sp>
      <p:pic>
        <p:nvPicPr>
          <p:cNvPr id="2050" name="Picture 2" descr="Primož Trubar - Wikipedija, prosta enciklopedij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1" y="401722"/>
            <a:ext cx="3867051" cy="59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000" b="1" dirty="0" smtClean="0"/>
              <a:t>JESENSKE POČITNICE</a:t>
            </a:r>
            <a:endParaRPr lang="sl-SI" sz="5000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 descr="ŠPORT- NARAVNE OBLIKE GIBAN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89" y="177756"/>
            <a:ext cx="2815214" cy="31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rtoon sporty kids clipart set - Children Sports (147338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51" y="511074"/>
            <a:ext cx="3678852" cy="245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ree Vector | Kids playing various sports on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89" y="3001785"/>
            <a:ext cx="3805970" cy="36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n Planinec - Lahko je brati 📖 - kratke stavke, - z razločno pisavo, -  slikovni prikaz. Več preberite na povezavi ⬇️  http://www.lahkojebrati.si/Portals/1/Knjige/Lahko%20je%20brati%202%20-%20Pravila.pdf 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783" y="3296960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8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eZMono/ Boris Golec: Primož Trub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82" name="Picture 10" descr="Trubarjeva domač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33" y="511642"/>
            <a:ext cx="3483653" cy="232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OTO: Odkrili Trubarjevo pravo rojstno hiš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241333" y="3427697"/>
            <a:ext cx="3599785" cy="25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čina vas meni, da Prlekija spada v Štajersko pokrajino | Prlekija-on.net  Ljuto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874208"/>
            <a:ext cx="6397625" cy="44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en puščični povezovalnik 8"/>
          <p:cNvCxnSpPr/>
          <p:nvPr/>
        </p:nvCxnSpPr>
        <p:spPr>
          <a:xfrm flipV="1">
            <a:off x="2270559" y="4114800"/>
            <a:ext cx="956168" cy="13281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okotnik 3"/>
          <p:cNvSpPr/>
          <p:nvPr/>
        </p:nvSpPr>
        <p:spPr>
          <a:xfrm>
            <a:off x="1041513" y="5541818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chemeClr val="accent2"/>
                </a:solidFill>
              </a:rPr>
              <a:t>RAŠICA PRI TURJAKU</a:t>
            </a:r>
            <a:endParaRPr lang="sl-SI" dirty="0">
              <a:solidFill>
                <a:schemeClr val="accent2"/>
              </a:solidFill>
            </a:endParaRPr>
          </a:p>
        </p:txBody>
      </p:sp>
      <p:pic>
        <p:nvPicPr>
          <p:cNvPr id="1030" name="Picture 6" descr="Grad Turjak - Wikipedija, prosta encikloped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11" y="3688134"/>
            <a:ext cx="2619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5393470" y="5726484"/>
            <a:ext cx="170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chemeClr val="accent2"/>
                </a:solidFill>
              </a:rPr>
              <a:t>TURJAŠKI GRAD</a:t>
            </a:r>
            <a:endParaRPr lang="sl-SI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691" y="594359"/>
            <a:ext cx="3699164" cy="1705496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PRIMOŽ TRUBAR</a:t>
            </a:r>
            <a:endParaRPr lang="sl-SI" sz="4000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dirty="0" smtClean="0"/>
              <a:t>ŠOLANJE</a:t>
            </a:r>
            <a:endParaRPr lang="sl-SI" sz="4000" dirty="0"/>
          </a:p>
        </p:txBody>
      </p:sp>
      <p:pic>
        <p:nvPicPr>
          <p:cNvPr id="2050" name="Picture 2" descr="Primož Trubar - Wikipedija, prosta enciklopedij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1" y="401722"/>
            <a:ext cx="3867051" cy="59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22368"/>
          </a:xfrm>
        </p:spPr>
        <p:txBody>
          <a:bodyPr/>
          <a:lstStyle/>
          <a:p>
            <a:r>
              <a:rPr lang="sl-SI" b="1" dirty="0" smtClean="0"/>
              <a:t>MARTIN LUTHER</a:t>
            </a:r>
            <a:endParaRPr lang="sl-SI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000" dirty="0" smtClean="0"/>
              <a:t>ZAČETNIK PROTESTANTIZMA ALI REFORMACIJE</a:t>
            </a:r>
            <a:endParaRPr lang="sl-SI" sz="3000" dirty="0"/>
          </a:p>
        </p:txBody>
      </p:sp>
      <p:pic>
        <p:nvPicPr>
          <p:cNvPr id="5" name="Picture 2" descr="https://www.gorickilist.si/wp-content/uploads/2015/10/Luther_Dan-reformacij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3" y="1201857"/>
            <a:ext cx="7130442" cy="47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3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673" y="594359"/>
            <a:ext cx="3726871" cy="1650077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 smtClean="0"/>
              <a:t>PRIMOŽ TRUBAR</a:t>
            </a:r>
            <a:endParaRPr lang="sl-SI" sz="4000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000" dirty="0" smtClean="0"/>
              <a:t>POKLICNA POT</a:t>
            </a:r>
            <a:endParaRPr lang="sl-SI" sz="3000" dirty="0"/>
          </a:p>
        </p:txBody>
      </p:sp>
      <p:pic>
        <p:nvPicPr>
          <p:cNvPr id="2050" name="Picture 2" descr="Primož Trubar - Wikipedija, prosta enciklopedij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1" y="401722"/>
            <a:ext cx="3867051" cy="59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42604"/>
            <a:ext cx="3200400" cy="3063241"/>
          </a:xfrm>
        </p:spPr>
        <p:txBody>
          <a:bodyPr>
            <a:noAutofit/>
          </a:bodyPr>
          <a:lstStyle/>
          <a:p>
            <a:pPr algn="ctr"/>
            <a:r>
              <a:rPr lang="sl-SI" sz="4000" b="1" dirty="0" smtClean="0"/>
              <a:t>MEDTEM SO SLOVENCI USTVARJALI LJUDSKO SLOVSTVO</a:t>
            </a:r>
            <a:endParaRPr lang="sl-SI" sz="4000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457200" y="4142508"/>
            <a:ext cx="3200400" cy="246749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2050" name="Picture 2" descr="LJUDSKO SLOVSTVO | Qui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81"/>
            <a:ext cx="3267219" cy="29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4. novembra 1980 je v... - Slovenska ljudska glasba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600" y="378748"/>
            <a:ext cx="3649810" cy="28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lovenska ljudska glasba ohranja izjemno dediščino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9" r="46585"/>
          <a:stretch/>
        </p:blipFill>
        <p:spPr bwMode="auto">
          <a:xfrm>
            <a:off x="5597669" y="3671454"/>
            <a:ext cx="4626986" cy="305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2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981200" y="691341"/>
            <a:ext cx="4239491" cy="19548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000" b="1" dirty="0" smtClean="0">
                <a:solidFill>
                  <a:schemeClr val="accent2"/>
                </a:solidFill>
              </a:rPr>
              <a:t>MAŠA JE BILA V LATINSKEM JEZIKU</a:t>
            </a:r>
            <a:endParaRPr lang="sl-SI" sz="4000" b="1" dirty="0">
              <a:solidFill>
                <a:schemeClr val="accent2"/>
              </a:solidFill>
            </a:endParaRPr>
          </a:p>
        </p:txBody>
      </p:sp>
      <p:pic>
        <p:nvPicPr>
          <p:cNvPr id="3" name="Picture 6" descr="To so rokopisi, ki so za Slovence neprecenljive vred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" y="2382982"/>
            <a:ext cx="7234670" cy="361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egorjanski koral » Cistercijanska opatija Stič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687" y="594358"/>
            <a:ext cx="3719697" cy="54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3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SLOVENCI MORAJO SVETO PISMO BRATI V SVOJEM JEZIKU</a:t>
            </a:r>
            <a:endParaRPr lang="sl-SI" b="1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8" name="Picture 4" descr="Ste poznali ta dejstva o Slovencu, ki je premikal meje mogočega? #video -  siol.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91" y="1357745"/>
            <a:ext cx="7652371" cy="41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084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508</TotalTime>
  <Words>126</Words>
  <Application>Microsoft Office PowerPoint</Application>
  <PresentationFormat>Širokozaslonsko</PresentationFormat>
  <Paragraphs>45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Retrospektiva</vt:lpstr>
      <vt:lpstr>DAN REFORMACIJE</vt:lpstr>
      <vt:lpstr>PRIMOŽ TRUBAR</vt:lpstr>
      <vt:lpstr>PowerPointova predstavitev</vt:lpstr>
      <vt:lpstr>PRIMOŽ TRUBAR</vt:lpstr>
      <vt:lpstr>MARTIN LUTHER</vt:lpstr>
      <vt:lpstr>PRIMOŽ TRUBAR</vt:lpstr>
      <vt:lpstr>MEDTEM SO SLOVENCI USTVARJALI LJUDSKO SLOVSTVO</vt:lpstr>
      <vt:lpstr>PowerPointova predstavitev</vt:lpstr>
      <vt:lpstr>SLOVENCI MORAJO SVETO PISMO BRATI V SVOJEM JEZIKU</vt:lpstr>
      <vt:lpstr>KATEKIZEM</vt:lpstr>
      <vt:lpstr>ABECEDNIK</vt:lpstr>
      <vt:lpstr>PRVA TISKANA SLOVENSKA KNJIGA</vt:lpstr>
      <vt:lpstr>PowerPointova predstavitev</vt:lpstr>
      <vt:lpstr>31. OKTOBER –  DAN REFORMACIJE</vt:lpstr>
      <vt:lpstr>FILM O PRIMOŽU TRUBARJU</vt:lpstr>
      <vt:lpstr>PowerPointova predstavitev</vt:lpstr>
      <vt:lpstr>PowerPointova predstavitev</vt:lpstr>
      <vt:lpstr>DESA MUCK:  ANICA IN ZAJČEK</vt:lpstr>
      <vt:lpstr>PowerPointova predstavitev</vt:lpstr>
      <vt:lpstr>JESENSKE POČITNICE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REFORMACIJE</dc:title>
  <dc:creator>Claudia</dc:creator>
  <cp:lastModifiedBy>Claudia</cp:lastModifiedBy>
  <cp:revision>27</cp:revision>
  <dcterms:created xsi:type="dcterms:W3CDTF">2023-10-24T06:54:10Z</dcterms:created>
  <dcterms:modified xsi:type="dcterms:W3CDTF">2023-10-26T06:09:14Z</dcterms:modified>
</cp:coreProperties>
</file>